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21"/>
  </p:handoutMasterIdLst>
  <p:sldIdLst>
    <p:sldId id="256" r:id="rId3"/>
    <p:sldId id="289" r:id="rId4"/>
    <p:sldId id="259" r:id="rId5"/>
    <p:sldId id="280" r:id="rId6"/>
    <p:sldId id="281" r:id="rId8"/>
    <p:sldId id="294" r:id="rId9"/>
    <p:sldId id="283" r:id="rId10"/>
    <p:sldId id="263" r:id="rId11"/>
    <p:sldId id="292" r:id="rId12"/>
    <p:sldId id="295" r:id="rId13"/>
    <p:sldId id="296" r:id="rId14"/>
    <p:sldId id="287" r:id="rId15"/>
    <p:sldId id="284" r:id="rId16"/>
    <p:sldId id="285" r:id="rId17"/>
    <p:sldId id="291" r:id="rId18"/>
    <p:sldId id="282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041" autoAdjust="0"/>
  </p:normalViewPr>
  <p:slideViewPr>
    <p:cSldViewPr snapToGrid="0">
      <p:cViewPr varScale="1">
        <p:scale>
          <a:sx n="86" d="100"/>
          <a:sy n="86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</a:fld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</a:fld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wmf>
</file>

<file path=ppt/media/image12.png>
</file>

<file path=ppt/media/image14.png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fld id="{D2A48B96-639E-45A3-A0BA-2464DFDB1FAA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fld id="{A6837353-30EB-4A48-80EB-173D804AEFB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汉仪大宋简" panose="02010609000101010101" pitchFamily="49" charset="-122"/>
        <a:ea typeface="汉仪大宋简" panose="02010609000101010101" pitchFamily="49" charset="-122"/>
        <a:cs typeface="微软雅黑" panose="020B0503020204020204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大宋简" panose="02010609000101010101" pitchFamily="49" charset="-122"/>
        <a:ea typeface="汉仪大宋简" panose="02010609000101010101" pitchFamily="49" charset="-122"/>
        <a:cs typeface="微软雅黑" panose="020B0503020204020204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大宋简" panose="02010609000101010101" pitchFamily="49" charset="-122"/>
        <a:ea typeface="汉仪大宋简" panose="02010609000101010101" pitchFamily="49" charset="-122"/>
        <a:cs typeface="微软雅黑" panose="020B0503020204020204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大宋简" panose="02010609000101010101" pitchFamily="49" charset="-122"/>
        <a:ea typeface="汉仪大宋简" panose="02010609000101010101" pitchFamily="49" charset="-122"/>
        <a:cs typeface="微软雅黑" panose="020B0503020204020204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大宋简" panose="02010609000101010101" pitchFamily="49" charset="-122"/>
        <a:ea typeface="汉仪大宋简" panose="02010609000101010101" pitchFamily="49" charset="-122"/>
        <a:cs typeface="微软雅黑" panose="020B0503020204020204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①根据结果分析关键联系</a:t>
            </a:r>
            <a:r>
              <a:rPr lang="zh-CN" altLang="en-US"/>
              <a:t>对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A64E2385-4203-4CBD-9D7E-194341EB47FC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zh-CN" altLang="en-US"/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965031" y="3367444"/>
            <a:ext cx="45365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8"/>
          <p:cNvSpPr txBox="1"/>
          <p:nvPr/>
        </p:nvSpPr>
        <p:spPr>
          <a:xfrm>
            <a:off x="7509627" y="2215277"/>
            <a:ext cx="540060" cy="137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44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j-lt"/>
                <a:ea typeface="+mj-ea"/>
                <a:cs typeface="+mj-cs"/>
                <a:sym typeface="Wingdings" panose="05000000000000000000"/>
              </a:defRPr>
            </a:lvl1pPr>
            <a:lvl2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2pPr>
            <a:lvl3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3pPr>
            <a:lvl4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4pPr>
            <a:lvl5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5pPr>
            <a:lvl6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6pPr>
            <a:lvl7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7pPr>
            <a:lvl8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8pPr>
            <a:lvl9pPr marL="0" marR="0" indent="0" algn="l" defTabSz="914400" rtl="0" eaLnBrk="0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phClr"/>
                </a:solidFill>
                <a:uLnTx/>
                <a:uFillTx/>
                <a:latin typeface="Arial" panose="020B0604020202020204"/>
                <a:ea typeface="Arial" panose="020B0604020202020204"/>
                <a:cs typeface="Arial" panose="020B0604020202020204"/>
                <a:sym typeface="Wingdings" panose="05000000000000000000"/>
              </a:defRPr>
            </a:lvl9pPr>
          </a:lstStyle>
          <a:p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单击此处编辑母版标题样式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</p:txBody>
      </p:sp>
      <p:sp>
        <p:nvSpPr>
          <p:cNvPr id="8" name="文本占位符 2"/>
          <p:cNvSpPr txBox="1"/>
          <p:nvPr/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24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20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8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1600" b="1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9pPr>
          </a:lstStyle>
          <a:p>
            <a:pPr lvl="0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单击此处编辑母版文本样式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</p:txBody>
      </p:sp>
      <p:sp>
        <p:nvSpPr>
          <p:cNvPr id="9" name="内容占位符 3"/>
          <p:cNvSpPr txBox="1"/>
          <p:nvPr/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lIns="91440" tIns="45720" rIns="91440" bIns="4572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4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20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5pPr>
            <a:lvl6pPr marL="25146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6pPr>
            <a:lvl7pPr marL="2971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7pPr>
            <a:lvl8pPr marL="3429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8pPr>
            <a:lvl9pPr marL="3886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 kumimoji="0" sz="1800" b="0" i="0" u="none" strike="noStrike" kern="1200" cap="none" spc="0" normalizeH="0" baseline="0" noProof="0">
                <a:solidFill>
                  <a:schemeClr val="tx1"/>
                </a:solidFill>
                <a:uLnTx/>
                <a:uFillTx/>
                <a:latin typeface="+mn-lt"/>
                <a:ea typeface="+mn-ea"/>
                <a:cs typeface="+mn-cs"/>
                <a:sym typeface="Wingdings" panose="05000000000000000000"/>
              </a:defRPr>
            </a:lvl9pPr>
          </a:lstStyle>
          <a:p>
            <a:pPr lvl="0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单击此处编辑母版文本样式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  <a:p>
            <a:pPr lvl="1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二级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  <a:p>
            <a:pPr lvl="2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三级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  <a:p>
            <a:pPr lvl="3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四级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  <a:p>
            <a:pPr lvl="4"/>
            <a:r>
              <a:rPr lang="zh-CN" altLang="en-US">
                <a:latin typeface="汉仪大宋简" panose="02010609000101010101" pitchFamily="49" charset="-122"/>
                <a:ea typeface="汉仪大宋简" panose="02010609000101010101" pitchFamily="49" charset="-122"/>
              </a:rPr>
              <a:t>五级</a:t>
            </a:r>
            <a:endParaRPr lang="zh-CN" altLang="en-US">
              <a:latin typeface="汉仪大宋简" panose="02010609000101010101" pitchFamily="49" charset="-122"/>
              <a:ea typeface="汉仪大宋简" panose="02010609000101010101" pitchFamily="49" charset="-122"/>
            </a:endParaRPr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1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2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9B957CC-A438-4D82-B305-22914934740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/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fld id="{D997B5FA-0921-464F-AAE1-844C04324D7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微软雅黑" panose="020B0503020204020204" pitchFamily="34" charset="-122"/>
              </a:defRPr>
            </a:lvl1pPr>
          </a:lstStyle>
          <a:p>
            <a:fld id="{565CE74E-AB26-4998-AD42-012C4C1AD076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/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汉仪大宋简" panose="02010609000101010101" pitchFamily="49" charset="-122"/>
          <a:ea typeface="汉仪大宋简" panose="02010609000101010101" pitchFamily="49" charset="-122"/>
          <a:cs typeface="微软雅黑" panose="020B0503020204020204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.bin"/><Relationship Id="rId3" Type="http://schemas.openxmlformats.org/officeDocument/2006/relationships/hyperlink" Target="../Documents/strawberry_animation.html" TargetMode="External"/><Relationship Id="rId2" Type="http://schemas.openxmlformats.org/officeDocument/2006/relationships/image" Target="../media/image12.png"/><Relationship Id="rId1" Type="http://schemas.openxmlformats.org/officeDocument/2006/relationships/hyperlink" Target="strawberry_animation1.html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.bin"/><Relationship Id="rId8" Type="http://schemas.openxmlformats.org/officeDocument/2006/relationships/image" Target="../media/image18.wmf"/><Relationship Id="rId7" Type="http://schemas.openxmlformats.org/officeDocument/2006/relationships/oleObject" Target="../embeddings/oleObject6.bin"/><Relationship Id="rId6" Type="http://schemas.openxmlformats.org/officeDocument/2006/relationships/image" Target="../media/image17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6.w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15.wmf"/><Relationship Id="rId14" Type="http://schemas.openxmlformats.org/officeDocument/2006/relationships/vmlDrawing" Target="../drawings/vmlDrawing3.v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20.wmf"/><Relationship Id="rId11" Type="http://schemas.openxmlformats.org/officeDocument/2006/relationships/oleObject" Target="../embeddings/oleObject8.bin"/><Relationship Id="rId10" Type="http://schemas.openxmlformats.org/officeDocument/2006/relationships/image" Target="../media/image19.w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image" Target="../media/image7.jpeg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image" Target="../media/image8.pn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-635"/>
            <a:ext cx="12192003" cy="6858000"/>
            <a:chOff x="-1" y="0"/>
            <a:chExt cx="12192003" cy="6858000"/>
          </a:xfrm>
        </p:grpSpPr>
        <p:sp>
          <p:nvSpPr>
            <p:cNvPr id="5" name="等腰三角形 4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62539" y="2060367"/>
            <a:ext cx="8266922" cy="2356380"/>
            <a:chOff x="1962539" y="2060367"/>
            <a:chExt cx="8266922" cy="2356380"/>
          </a:xfrm>
        </p:grpSpPr>
        <p:sp>
          <p:nvSpPr>
            <p:cNvPr id="17" name="文本框 16"/>
            <p:cNvSpPr txBox="1"/>
            <p:nvPr/>
          </p:nvSpPr>
          <p:spPr>
            <a:xfrm>
              <a:off x="1962540" y="2060367"/>
              <a:ext cx="8266921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spc="4000">
                  <a:solidFill>
                    <a:schemeClr val="accent5">
                      <a:lumMod val="50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农业模型实训</a:t>
              </a:r>
              <a:endParaRPr lang="zh-CN" altLang="en-US" sz="6600" spc="4000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8" name="文本框 16"/>
            <p:cNvSpPr txBox="1"/>
            <p:nvPr/>
          </p:nvSpPr>
          <p:spPr>
            <a:xfrm>
              <a:off x="1962539" y="3061496"/>
              <a:ext cx="82669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思源黑体 CN Light" panose="020B0300000000000000" pitchFamily="34" charset="-122"/>
              </a:endParaRP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4358420" y="3842042"/>
              <a:ext cx="3128084" cy="574705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汇报组：发布组</a:t>
              </a:r>
              <a:r>
                <a:rPr lang="en-US" altLang="zh-CN" sz="2800"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A</a:t>
              </a:r>
              <a:endParaRPr lang="en-US" altLang="zh-CN" sz="2800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1483" y="802434"/>
            <a:ext cx="10580914" cy="5225143"/>
            <a:chOff x="802433" y="802434"/>
            <a:chExt cx="10580914" cy="5225143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02433" y="1026368"/>
              <a:ext cx="1250302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1044998" y="802434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0167287" y="5803641"/>
              <a:ext cx="1216060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>
              <a:off x="11128309" y="5187821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9822055" y="802434"/>
            <a:ext cx="13249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3200">
              <a:solidFill>
                <a:schemeClr val="accent5">
                  <a:lumMod val="50000"/>
                </a:schemeClr>
              </a:solidFill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74160" y="5104765"/>
            <a:ext cx="34124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/>
              <a:t> 2025</a:t>
            </a:r>
            <a:r>
              <a:rPr lang="zh-CN" altLang="en-US" sz="2000"/>
              <a:t>年</a:t>
            </a:r>
            <a:r>
              <a:rPr lang="en-US" altLang="zh-CN" sz="2000"/>
              <a:t>6</a:t>
            </a:r>
            <a:r>
              <a:rPr lang="zh-CN" altLang="en-US" sz="2000"/>
              <a:t>月</a:t>
            </a:r>
            <a:r>
              <a:rPr lang="en-US" altLang="zh-CN" sz="2000"/>
              <a:t>26</a:t>
            </a:r>
            <a:r>
              <a:rPr lang="zh-CN" altLang="en-US" sz="2000"/>
              <a:t>日</a:t>
            </a:r>
            <a:endParaRPr lang="zh-CN" altLang="en-US" sz="200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5287010" y="2153920"/>
            <a:ext cx="1205865" cy="753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kumimoji="1"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rPr>
              <a:t>Day 3</a:t>
            </a:r>
            <a:endParaRPr kumimoji="1"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797810" y="3427730"/>
            <a:ext cx="59677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/>
              <a:t>数据图优化</a:t>
            </a:r>
            <a:r>
              <a:rPr lang="zh-CN" altLang="en-US" sz="2000"/>
              <a:t>及扩充</a:t>
            </a:r>
            <a:endParaRPr lang="zh-CN" altLang="en-US" sz="2000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22275" y="547370"/>
            <a:ext cx="11369040" cy="5819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2000" b="1"/>
              <a:t>动态图的</a:t>
            </a:r>
            <a:r>
              <a:rPr lang="zh-CN" altLang="en-US" sz="2000" b="1"/>
              <a:t>优点：</a:t>
            </a:r>
            <a:endParaRPr lang="zh-CN" altLang="en-US" sz="2000" b="1"/>
          </a:p>
          <a:p>
            <a:pPr algn="l"/>
            <a:endParaRPr lang="zh-CN" altLang="en-US" sz="2000" b="1"/>
          </a:p>
          <a:p>
            <a:pPr algn="l"/>
            <a:r>
              <a:rPr lang="zh-CN" altLang="en-US" sz="2000" b="1"/>
              <a:t>展示数据变化趋势更直观：</a:t>
            </a:r>
            <a:endParaRPr lang="zh-CN" altLang="en-US" sz="2000" b="1"/>
          </a:p>
          <a:p>
            <a:pPr algn="ctr"/>
            <a:r>
              <a:rPr lang="en-US" altLang="zh-CN" sz="2000"/>
              <a:t> </a:t>
            </a:r>
            <a:r>
              <a:rPr lang="zh-CN" altLang="en-US" sz="2000"/>
              <a:t>动态统计分析图能通过动画、交互等形式，清晰展示数据随时间或其他变量的连续变化过程，让用户更直观地感受数据的变化趋势、速率和规律。而静态统计分析图只能呈现某一时刻或特定条件下的数据状态，对于数据变化过程的展示相对有限。</a:t>
            </a:r>
            <a:endParaRPr lang="zh-CN" altLang="en-US" sz="2000"/>
          </a:p>
          <a:p>
            <a:pPr algn="l"/>
            <a:r>
              <a:rPr lang="en-US" altLang="zh-CN" sz="2000"/>
              <a:t> </a:t>
            </a:r>
            <a:r>
              <a:rPr lang="zh-CN" altLang="en-US" sz="2000" b="1"/>
              <a:t>支持交互探索数据：</a:t>
            </a:r>
            <a:endParaRPr lang="zh-CN" altLang="en-US" sz="2000"/>
          </a:p>
          <a:p>
            <a:pPr algn="ctr"/>
            <a:r>
              <a:rPr lang="en-US" altLang="zh-CN" sz="2000"/>
              <a:t> </a:t>
            </a:r>
            <a:r>
              <a:rPr lang="zh-CN" altLang="en-US" sz="2000"/>
              <a:t>动态统计分析图通常支持用户通过交互操作，如缩放、筛选、排序等，深入探索数据的不同维度和细节。用户可以根据自己的需求，灵活地查看不同部分的数据，发现数据之间的隐藏关系和模式。</a:t>
            </a:r>
            <a:endParaRPr lang="zh-CN" altLang="en-US" sz="2000"/>
          </a:p>
          <a:p>
            <a:pPr algn="l"/>
            <a:r>
              <a:rPr lang="en-US" altLang="zh-CN" sz="2000"/>
              <a:t> </a:t>
            </a:r>
            <a:r>
              <a:rPr lang="zh-CN" altLang="en-US" sz="2000" b="1"/>
              <a:t>增强数据可视化效果：</a:t>
            </a:r>
            <a:endParaRPr lang="zh-CN" altLang="en-US" sz="2000"/>
          </a:p>
          <a:p>
            <a:pPr algn="ctr"/>
            <a:r>
              <a:rPr lang="en-US" altLang="zh-CN" sz="2000"/>
              <a:t> </a:t>
            </a:r>
            <a:r>
              <a:rPr lang="zh-CN" altLang="en-US" sz="2000"/>
              <a:t>动态统计分析图可以利用动画效果、颜色变化等手段，突出数据的重点和差异，增强数据的可视化效果，使数据更具吸引力和表现力。相比之下，静态统计分析图的视觉效果较为单一，可能难以在众多信息中迅速吸引观众的注意力。</a:t>
            </a:r>
            <a:endParaRPr lang="zh-CN" altLang="en-US" sz="2000"/>
          </a:p>
          <a:p>
            <a:pPr algn="l"/>
            <a:r>
              <a:rPr lang="en-US" altLang="zh-CN" sz="2000"/>
              <a:t> </a:t>
            </a:r>
            <a:r>
              <a:rPr lang="zh-CN" altLang="en-US" sz="2000" b="1"/>
              <a:t>有效传达复杂信息：</a:t>
            </a:r>
            <a:endParaRPr lang="zh-CN" altLang="en-US" sz="2000" b="1"/>
          </a:p>
          <a:p>
            <a:pPr algn="ctr"/>
            <a:r>
              <a:rPr lang="en-US" altLang="zh-CN" sz="2000" b="1"/>
              <a:t> </a:t>
            </a:r>
            <a:r>
              <a:rPr lang="zh-CN" altLang="en-US" sz="2000"/>
              <a:t>对于复杂的数据集或多变量数据，动态统计分析图可以通过动态切换、分层展示等方式，将数据以更有条理的方式呈现出来，帮助用户更好地理解和消化复杂的信息。静态统计分析图在展示复杂数据时，可能会因为图表的复杂性而导致信息过载，使观众难以快速把握关键信息。</a:t>
            </a:r>
            <a:endParaRPr lang="zh-CN" altLang="en-US" sz="200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962025" y="425450"/>
            <a:ext cx="1205865" cy="753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endParaRPr kumimoji="1"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933065" y="779780"/>
            <a:ext cx="7616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</a:t>
            </a:r>
            <a:r>
              <a:rPr lang="zh-CN" altLang="en-US" sz="2000">
                <a:ln w="10160"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草莓生长情况模拟动态图</a:t>
            </a:r>
            <a:endParaRPr lang="zh-CN" altLang="en-US" sz="2000">
              <a:ln w="10160">
                <a:solidFill>
                  <a:srgbClr val="FF0000"/>
                </a:solidFill>
                <a:prstDash val="solid"/>
              </a:ln>
              <a:solidFill>
                <a:srgbClr val="FF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 descr="day3"/>
          <p:cNvPicPr>
            <a:picLocks noChangeAspect="1"/>
          </p:cNvPicPr>
          <p:nvPr/>
        </p:nvPicPr>
        <p:blipFill>
          <a:blip r:embed="rId1"/>
          <a:srcRect l="3395" t="2865" r="1098" b="5445"/>
          <a:stretch>
            <a:fillRect/>
          </a:stretch>
        </p:blipFill>
        <p:spPr>
          <a:xfrm>
            <a:off x="887730" y="1384935"/>
            <a:ext cx="8794115" cy="49657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9062085" y="5210175"/>
            <a:ext cx="2541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来源：</a:t>
            </a:r>
            <a:endParaRPr lang="en-US" altLang="zh-CN"/>
          </a:p>
        </p:txBody>
      </p:sp>
      <p:graphicFrame>
        <p:nvGraphicFramePr>
          <p:cNvPr id="14" name="对象 13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9899650" y="4994275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showAsIcon="1" r:id="rId2" imgW="971550" imgH="800100" progId="Package">
                  <p:embed/>
                </p:oleObj>
              </mc:Choice>
              <mc:Fallback>
                <p:oleObj name="" showAsIcon="1" r:id="rId2" imgW="971550" imgH="8001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899650" y="4994275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>
              <a:hlinkClick r:id="rId1" action="ppaction://hlinkfile"/>
            </p:cNvPr>
            <p:cNvSpPr/>
            <p:nvPr/>
          </p:nvSpPr>
          <p:spPr>
            <a:xfrm>
              <a:off x="338234" y="42769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1" name="文本框 10">
            <a:hlinkClick r:id="rId1" action="ppaction://hlinkfile"/>
          </p:cNvPr>
          <p:cNvSpPr txBox="1"/>
          <p:nvPr/>
        </p:nvSpPr>
        <p:spPr>
          <a:xfrm>
            <a:off x="8469630" y="2188845"/>
            <a:ext cx="854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来源</a:t>
            </a:r>
            <a:endParaRPr lang="en-US" altLang="zh-CN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45" y="622935"/>
            <a:ext cx="7246620" cy="5426075"/>
          </a:xfrm>
          <a:prstGeom prst="rect">
            <a:avLst/>
          </a:prstGeom>
        </p:spPr>
      </p:pic>
      <p:graphicFrame>
        <p:nvGraphicFramePr>
          <p:cNvPr id="12" name="对象 11">
            <a:hlinkClick r:id="rId3" action="ppaction://hlinkfile"/>
          </p:cNvPr>
          <p:cNvGraphicFramePr>
            <a:graphicFrameLocks noChangeAspect="1"/>
          </p:cNvGraphicFramePr>
          <p:nvPr/>
        </p:nvGraphicFramePr>
        <p:xfrm>
          <a:off x="8686231" y="2252196"/>
          <a:ext cx="1851025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包装程序外壳对象" showAsIcon="1" r:id="rId4" imgW="1385570" imgH="391795" progId="Package">
                  <p:embed/>
                </p:oleObj>
              </mc:Choice>
              <mc:Fallback>
                <p:oleObj name="包装程序外壳对象" showAsIcon="1" r:id="rId4" imgW="1385570" imgH="391795" progId="Package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686231" y="2252196"/>
                        <a:ext cx="1851025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5748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10" name="图片 9"/>
          <p:cNvPicPr/>
          <p:nvPr/>
        </p:nvPicPr>
        <p:blipFill>
          <a:blip r:embed="rId1"/>
          <a:stretch>
            <a:fillRect/>
          </a:stretch>
        </p:blipFill>
        <p:spPr>
          <a:xfrm>
            <a:off x="2650490" y="268605"/>
            <a:ext cx="7313930" cy="58693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5748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708150" y="427355"/>
            <a:ext cx="877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n w="10160"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气象</a:t>
            </a:r>
            <a:r>
              <a:rPr lang="zh-CN" altLang="en-US">
                <a:ln w="10160"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指标动态图</a:t>
            </a:r>
            <a:endParaRPr lang="zh-CN" altLang="en-US"/>
          </a:p>
        </p:txBody>
      </p:sp>
      <p:graphicFrame>
        <p:nvGraphicFramePr>
          <p:cNvPr id="11" name="对象 10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862965" y="1015365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800100" progId="Package">
                  <p:embed/>
                </p:oleObj>
              </mc:Choice>
              <mc:Fallback>
                <p:oleObj name="" showAsIcon="1" r:id="rId1" imgW="971550" imgH="800100" progId="Package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62965" y="1015365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167890" y="1753870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3" imgW="971550" imgH="800100" progId="Package">
                  <p:embed/>
                </p:oleObj>
              </mc:Choice>
              <mc:Fallback>
                <p:oleObj name="" showAsIcon="1" r:id="rId3" imgW="971550" imgH="800100" progId="Package">
                  <p:embed/>
                  <p:pic>
                    <p:nvPicPr>
                      <p:cNvPr id="0" name="图片 102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67890" y="1753870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3530600" y="2777490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showAsIcon="1" r:id="rId5" imgW="971550" imgH="800100" progId="Package">
                  <p:embed/>
                </p:oleObj>
              </mc:Choice>
              <mc:Fallback>
                <p:oleObj name="" showAsIcon="1" r:id="rId5" imgW="971550" imgH="800100" progId="Package">
                  <p:embed/>
                  <p:pic>
                    <p:nvPicPr>
                      <p:cNvPr id="0" name="图片 102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30600" y="2777490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888230" y="3577590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" showAsIcon="1" r:id="rId7" imgW="971550" imgH="800100" progId="Package">
                  <p:embed/>
                </p:oleObj>
              </mc:Choice>
              <mc:Fallback>
                <p:oleObj name="" showAsIcon="1" r:id="rId7" imgW="971550" imgH="800100" progId="Package">
                  <p:embed/>
                  <p:pic>
                    <p:nvPicPr>
                      <p:cNvPr id="0" name="图片 102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88230" y="3577590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6155690" y="4470400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" showAsIcon="1" r:id="rId9" imgW="971550" imgH="800100" progId="Package">
                  <p:embed/>
                </p:oleObj>
              </mc:Choice>
              <mc:Fallback>
                <p:oleObj name="" showAsIcon="1" r:id="rId9" imgW="971550" imgH="800100" progId="Package">
                  <p:embed/>
                  <p:pic>
                    <p:nvPicPr>
                      <p:cNvPr id="0" name="图片 102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5690" y="4470400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7668260" y="5185410"/>
          <a:ext cx="9715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" showAsIcon="1" r:id="rId11" imgW="971550" imgH="800100" progId="Package">
                  <p:embed/>
                </p:oleObj>
              </mc:Choice>
              <mc:Fallback>
                <p:oleObj name="" showAsIcon="1" r:id="rId11" imgW="971550" imgH="800100" progId="Package">
                  <p:embed/>
                  <p:pic>
                    <p:nvPicPr>
                      <p:cNvPr id="0" name="图片 1029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668260" y="5185410"/>
                        <a:ext cx="9715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2026285" y="1231265"/>
            <a:ext cx="2654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气温变化</a:t>
            </a:r>
            <a:r>
              <a:rPr lang="zh-CN" altLang="en-US"/>
              <a:t>折线图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374390" y="1885315"/>
            <a:ext cx="2675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降水量</a:t>
            </a:r>
            <a:r>
              <a:rPr lang="zh-CN" altLang="en-US"/>
              <a:t>柱状图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4567555" y="2924810"/>
            <a:ext cx="2469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太阳辐射折线图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5874385" y="3668395"/>
            <a:ext cx="33743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轴滑块</a:t>
            </a:r>
            <a:r>
              <a:rPr lang="zh-CN" altLang="en-US"/>
              <a:t>气温动态图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7304405" y="4625340"/>
            <a:ext cx="3364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综合气象</a:t>
            </a:r>
            <a:r>
              <a:rPr lang="zh-CN" altLang="en-US"/>
              <a:t>仪表板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8848090" y="5273675"/>
            <a:ext cx="2757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季节性箱线</a:t>
            </a:r>
            <a:r>
              <a:rPr lang="zh-CN" altLang="en-US"/>
              <a:t>图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962900" y="1085850"/>
            <a:ext cx="362140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</a:t>
            </a:r>
            <a:r>
              <a:rPr lang="zh-CN" altLang="en-US"/>
              <a:t>环境统计为草莓种植模型提供基础数据，用于模型的构建、验证与优化，帮助预测草莓生长趋势，为种植决策提供支持，还能助力研究环境因素对草莓生长的影响机制。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426720"/>
            <a:ext cx="12192000" cy="6431280"/>
            <a:chOff x="0" y="426425"/>
            <a:chExt cx="12192000" cy="6431574"/>
          </a:xfrm>
        </p:grpSpPr>
        <p:sp>
          <p:nvSpPr>
            <p:cNvPr id="4" name="矩形 3"/>
            <p:cNvSpPr/>
            <p:nvPr/>
          </p:nvSpPr>
          <p:spPr>
            <a:xfrm>
              <a:off x="0" y="4095344"/>
              <a:ext cx="12192000" cy="2762655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176020" y="796925"/>
            <a:ext cx="9797415" cy="5249545"/>
            <a:chOff x="2666999" y="1387209"/>
            <a:chExt cx="6858000" cy="3630283"/>
          </a:xfrm>
        </p:grpSpPr>
        <p:sp>
          <p:nvSpPr>
            <p:cNvPr id="12" name="矩形: 圆角 11"/>
            <p:cNvSpPr/>
            <p:nvPr/>
          </p:nvSpPr>
          <p:spPr>
            <a:xfrm>
              <a:off x="2666999" y="1387209"/>
              <a:ext cx="6858000" cy="3630283"/>
            </a:xfrm>
            <a:prstGeom prst="roundRect">
              <a:avLst/>
            </a:prstGeom>
            <a:noFill/>
            <a:ln w="381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0" name="文本框 11"/>
            <p:cNvSpPr txBox="1"/>
            <p:nvPr/>
          </p:nvSpPr>
          <p:spPr>
            <a:xfrm>
              <a:off x="2971268" y="2919897"/>
              <a:ext cx="641592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4800" b="1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1" name="文本框 16"/>
            <p:cNvSpPr txBox="1"/>
            <p:nvPr/>
          </p:nvSpPr>
          <p:spPr>
            <a:xfrm>
              <a:off x="2971268" y="3726012"/>
              <a:ext cx="6415923" cy="368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538095" y="909955"/>
            <a:ext cx="2162175" cy="1183821"/>
            <a:chOff x="3907124" y="1987372"/>
            <a:chExt cx="1066800" cy="914400"/>
          </a:xfrm>
        </p:grpSpPr>
        <p:sp>
          <p:nvSpPr>
            <p:cNvPr id="5" name="矩形 4"/>
            <p:cNvSpPr/>
            <p:nvPr/>
          </p:nvSpPr>
          <p:spPr>
            <a:xfrm>
              <a:off x="3907124" y="1987372"/>
              <a:ext cx="914400" cy="91440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059390" y="2139912"/>
              <a:ext cx="914534" cy="528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55950" y="1201420"/>
            <a:ext cx="1363980" cy="5524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16355" y="2275840"/>
            <a:ext cx="94964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核心成果：</a:t>
            </a:r>
            <a:endParaRPr lang="zh-CN" altLang="en-US" sz="2000" b="1"/>
          </a:p>
          <a:p>
            <a:r>
              <a:rPr lang="zh-CN" altLang="en-US"/>
              <a:t>整合</a:t>
            </a:r>
            <a:r>
              <a:rPr lang="en-US" altLang="zh-CN"/>
              <a:t>DSSAT</a:t>
            </a:r>
            <a:r>
              <a:rPr lang="zh-CN" altLang="en-US"/>
              <a:t>模拟数据与实测数据，通过</a:t>
            </a:r>
            <a:r>
              <a:rPr lang="en-US" altLang="zh-CN"/>
              <a:t>matplotlib</a:t>
            </a:r>
            <a:r>
              <a:rPr lang="zh-CN" altLang="en-US"/>
              <a:t>、</a:t>
            </a:r>
            <a:r>
              <a:rPr lang="en-US" altLang="zh-CN"/>
              <a:t>seaborn</a:t>
            </a:r>
            <a:r>
              <a:rPr lang="zh-CN" altLang="en-US"/>
              <a:t>实现多维度可视化，直观呈现草莓生长规律与环境影响因素。</a:t>
            </a:r>
            <a:endParaRPr lang="zh-CN" altLang="en-US"/>
          </a:p>
          <a:p>
            <a:endParaRPr lang="zh-CN" altLang="en-US"/>
          </a:p>
          <a:p>
            <a:r>
              <a:rPr lang="zh-CN" altLang="en-US" sz="2000" b="1"/>
              <a:t>价值体现：</a:t>
            </a:r>
            <a:endParaRPr lang="zh-CN" altLang="en-US"/>
          </a:p>
          <a:p>
            <a:r>
              <a:rPr lang="zh-CN" altLang="en-US"/>
              <a:t>可视化图表为种植决策提供数据支撑，助力精准调控温湿度、光照等环境参数，优化草莓生长管理策略。</a:t>
            </a:r>
            <a:endParaRPr lang="zh-CN" altLang="en-US"/>
          </a:p>
          <a:p>
            <a:endParaRPr lang="zh-CN" altLang="en-US"/>
          </a:p>
          <a:p>
            <a:r>
              <a:rPr lang="zh-CN" altLang="en-US" sz="2000" b="1"/>
              <a:t>未来展望：</a:t>
            </a:r>
            <a:endParaRPr lang="zh-CN" altLang="en-US"/>
          </a:p>
          <a:p>
            <a:r>
              <a:rPr lang="zh-CN" altLang="en-US"/>
              <a:t>探索更复杂可视化技术（如动态交互、</a:t>
            </a:r>
            <a:r>
              <a:rPr lang="en-US" altLang="zh-CN"/>
              <a:t>3D</a:t>
            </a:r>
            <a:r>
              <a:rPr lang="zh-CN" altLang="en-US"/>
              <a:t>图表），深化数据融合，推动研究成果向实际生产应用转化。</a:t>
            </a:r>
            <a:endParaRPr lang="zh-CN" altLang="en-US"/>
          </a:p>
          <a:p>
            <a:r>
              <a:rPr lang="en-US" altLang="zh-CN"/>
              <a:t> 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0"/>
            <a:ext cx="12192003" cy="6858000"/>
            <a:chOff x="-1" y="0"/>
            <a:chExt cx="12192003" cy="6858000"/>
          </a:xfrm>
        </p:grpSpPr>
        <p:sp>
          <p:nvSpPr>
            <p:cNvPr id="5" name="等腰三角形 4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62539" y="2060367"/>
            <a:ext cx="8266922" cy="2946930"/>
            <a:chOff x="1962539" y="2060367"/>
            <a:chExt cx="8266922" cy="2946930"/>
          </a:xfrm>
        </p:grpSpPr>
        <p:sp>
          <p:nvSpPr>
            <p:cNvPr id="17" name="文本框 16"/>
            <p:cNvSpPr txBox="1"/>
            <p:nvPr/>
          </p:nvSpPr>
          <p:spPr>
            <a:xfrm>
              <a:off x="1962540" y="2060367"/>
              <a:ext cx="826692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spc="4000">
                  <a:solidFill>
                    <a:schemeClr val="accent5">
                      <a:lumMod val="50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感谢观看</a:t>
              </a:r>
              <a:endParaRPr lang="zh-CN" altLang="en-US" sz="6600" spc="4000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8" name="文本框 16"/>
            <p:cNvSpPr txBox="1"/>
            <p:nvPr/>
          </p:nvSpPr>
          <p:spPr>
            <a:xfrm>
              <a:off x="1962539" y="3061496"/>
              <a:ext cx="82669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GB" altLang="zh-CN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思源黑体 CN Light" panose="020B0300000000000000" pitchFamily="34" charset="-122"/>
                </a:rPr>
                <a:t>Please enter a title here</a:t>
              </a:r>
              <a:endParaRPr kumimoji="1" lang="zh-CN" altLang="en-US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思源黑体 CN Light" panose="020B0300000000000000" pitchFamily="34" charset="-122"/>
              </a:endParaRPr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4531775" y="4432592"/>
              <a:ext cx="3128084" cy="574705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汇报组：发布</a:t>
              </a:r>
              <a:r>
                <a:rPr lang="en-US" altLang="zh-CN" sz="2800"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A</a:t>
              </a:r>
              <a:r>
                <a:rPr lang="zh-CN" altLang="en-US" sz="2800"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组</a:t>
              </a:r>
              <a:endParaRPr lang="zh-CN" altLang="en-US" sz="2800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02433" y="802434"/>
            <a:ext cx="10580914" cy="5225143"/>
            <a:chOff x="802433" y="802434"/>
            <a:chExt cx="10580914" cy="5225143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02433" y="1026368"/>
              <a:ext cx="1250302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1044998" y="802434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0167287" y="5803641"/>
              <a:ext cx="1216060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>
              <a:off x="11128309" y="5187821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" y="-635"/>
            <a:ext cx="12192003" cy="6858000"/>
            <a:chOff x="-1" y="0"/>
            <a:chExt cx="12192003" cy="6858000"/>
          </a:xfrm>
        </p:grpSpPr>
        <p:sp>
          <p:nvSpPr>
            <p:cNvPr id="5" name="等腰三角形 4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1483" y="802434"/>
            <a:ext cx="10580914" cy="5225143"/>
            <a:chOff x="802433" y="802434"/>
            <a:chExt cx="10580914" cy="5225143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02433" y="1026368"/>
              <a:ext cx="1250302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1044998" y="802434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10167287" y="5803641"/>
              <a:ext cx="1216060" cy="0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H="1">
              <a:off x="11128309" y="5187821"/>
              <a:ext cx="0" cy="839756"/>
            </a:xfrm>
            <a:prstGeom prst="line">
              <a:avLst/>
            </a:prstGeom>
            <a:ln w="28575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9822055" y="802434"/>
            <a:ext cx="132494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3200">
              <a:solidFill>
                <a:schemeClr val="accent5">
                  <a:lumMod val="50000"/>
                </a:schemeClr>
              </a:solidFill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38885" y="1174750"/>
            <a:ext cx="788924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latin typeface="+mj-lt"/>
                <a:ea typeface="+mj-lt"/>
              </a:rPr>
              <a:t>项目概括：</a:t>
            </a:r>
            <a:endParaRPr lang="zh-CN" altLang="en-US" sz="2400" b="1">
              <a:latin typeface="+mj-lt"/>
              <a:ea typeface="+mj-lt"/>
            </a:endParaRPr>
          </a:p>
          <a:p>
            <a:r>
              <a:rPr lang="en-US" altLang="zh-CN" sz="2400" b="1">
                <a:latin typeface="+mj-lt"/>
                <a:ea typeface="+mj-lt"/>
              </a:rPr>
              <a:t>    </a:t>
            </a:r>
            <a:endParaRPr lang="en-US" altLang="zh-CN" sz="2400" b="1">
              <a:latin typeface="+mj-lt"/>
              <a:ea typeface="+mj-lt"/>
            </a:endParaRPr>
          </a:p>
          <a:p>
            <a:endParaRPr lang="en-US" altLang="zh-CN" sz="2400" b="1">
              <a:latin typeface="+mj-lt"/>
              <a:ea typeface="+mj-lt"/>
              <a:cs typeface="宋体" panose="02010600030101010101" pitchFamily="2" charset="-122"/>
            </a:endParaRPr>
          </a:p>
          <a:p>
            <a:r>
              <a:rPr lang="en-US" altLang="zh-CN" sz="2400" b="1">
                <a:latin typeface="+mj-lt"/>
                <a:ea typeface="+mj-lt"/>
              </a:rPr>
              <a:t>   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52675" y="2552700"/>
            <a:ext cx="70986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   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本项目组聚焦草莓生长模型研究，旨在通过整合农业技术转移决策支持系统（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DSSAT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）输出结果与研究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B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组提供的数据，利用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Python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编程语言及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matplotlib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、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pandas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plotly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等数据可视化库，设计并生成全新的数据可视化图表，为草莓生长规律研究与种植决策优化提供直观、有效的数据支撑。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00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603250" y="350520"/>
            <a:ext cx="2118995" cy="8489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kumimoji="1"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rPr>
              <a:t>Day 2</a:t>
            </a:r>
            <a:endParaRPr kumimoji="1"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汉仪大宋简" panose="02010609000101010101" pitchFamily="49" charset="-122"/>
              <a:ea typeface="汉仪大宋简" panose="02010609000101010101" pitchFamily="49" charset="-122"/>
              <a:cs typeface="思源黑体 CN Light" panose="020B0300000000000000" pitchFamily="34" charset="-122"/>
            </a:endParaRPr>
          </a:p>
        </p:txBody>
      </p:sp>
      <p:pic>
        <p:nvPicPr>
          <p:cNvPr id="17" name="图片 16" descr="1"/>
          <p:cNvPicPr>
            <a:picLocks noChangeAspect="1"/>
          </p:cNvPicPr>
          <p:nvPr/>
        </p:nvPicPr>
        <p:blipFill>
          <a:blip r:embed="rId1"/>
          <a:srcRect l="4195" t="4911" r="6734" b="2597"/>
          <a:stretch>
            <a:fillRect/>
          </a:stretch>
        </p:blipFill>
        <p:spPr>
          <a:xfrm>
            <a:off x="490220" y="1408430"/>
            <a:ext cx="5457190" cy="3542665"/>
          </a:xfrm>
          <a:prstGeom prst="rect">
            <a:avLst/>
          </a:prstGeom>
        </p:spPr>
      </p:pic>
      <p:pic>
        <p:nvPicPr>
          <p:cNvPr id="19" name="图片 18" descr="2"/>
          <p:cNvPicPr>
            <a:picLocks noChangeAspect="1"/>
          </p:cNvPicPr>
          <p:nvPr/>
        </p:nvPicPr>
        <p:blipFill>
          <a:blip r:embed="rId2"/>
          <a:srcRect l="1898" t="5290" r="6376" b="2379"/>
          <a:stretch>
            <a:fillRect/>
          </a:stretch>
        </p:blipFill>
        <p:spPr>
          <a:xfrm>
            <a:off x="5849620" y="1421765"/>
            <a:ext cx="5918200" cy="372681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09235" y="5370830"/>
            <a:ext cx="1449705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73905" y="5253355"/>
            <a:ext cx="2847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数据初始图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03090" y="800735"/>
            <a:ext cx="3919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草莓生长模拟关键指标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初始图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pic>
        <p:nvPicPr>
          <p:cNvPr id="8" name="图片 7" descr="3"/>
          <p:cNvPicPr>
            <a:picLocks noChangeAspect="1"/>
          </p:cNvPicPr>
          <p:nvPr/>
        </p:nvPicPr>
        <p:blipFill>
          <a:blip r:embed="rId1"/>
          <a:srcRect l="3092" t="6453" r="2958" b="1975"/>
          <a:stretch>
            <a:fillRect/>
          </a:stretch>
        </p:blipFill>
        <p:spPr>
          <a:xfrm>
            <a:off x="428625" y="721995"/>
            <a:ext cx="5591810" cy="3406775"/>
          </a:xfrm>
          <a:prstGeom prst="rect">
            <a:avLst/>
          </a:prstGeom>
        </p:spPr>
      </p:pic>
      <p:pic>
        <p:nvPicPr>
          <p:cNvPr id="9" name="图片 8" descr="4"/>
          <p:cNvPicPr>
            <a:picLocks noChangeAspect="1"/>
          </p:cNvPicPr>
          <p:nvPr/>
        </p:nvPicPr>
        <p:blipFill>
          <a:blip r:embed="rId2"/>
          <a:srcRect l="2266" t="6097" r="7300" b="2306"/>
          <a:stretch>
            <a:fillRect/>
          </a:stretch>
        </p:blipFill>
        <p:spPr>
          <a:xfrm>
            <a:off x="5850890" y="660400"/>
            <a:ext cx="5477510" cy="346773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96265" y="4477385"/>
            <a:ext cx="5610225" cy="1758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>
                <a:sym typeface="+mn-ea"/>
              </a:rPr>
              <a:t>   </a:t>
            </a:r>
            <a:r>
              <a:rPr lang="zh-CN" altLang="en-US" sz="2000">
                <a:sym typeface="+mn-ea"/>
              </a:rPr>
              <a:t>在</a:t>
            </a:r>
            <a:r>
              <a:rPr lang="en-US" altLang="zh-CN" sz="2000">
                <a:sym typeface="+mn-ea"/>
              </a:rPr>
              <a:t>cursor</a:t>
            </a:r>
            <a:r>
              <a:rPr lang="zh-CN" altLang="en-US" sz="2000">
                <a:sym typeface="+mn-ea"/>
              </a:rPr>
              <a:t>中运行</a:t>
            </a:r>
            <a:r>
              <a:rPr lang="en-US" altLang="zh-CN" sz="2000">
                <a:sym typeface="+mn-ea"/>
              </a:rPr>
              <a:t>cropgo-strawberry-test1.py</a:t>
            </a:r>
            <a:r>
              <a:rPr lang="zh-CN" altLang="en-US" sz="2000"/>
              <a:t>将运行结果用</a:t>
            </a:r>
            <a:r>
              <a:rPr lang="en-US" altLang="zh-CN" sz="2000"/>
              <a:t>AI</a:t>
            </a:r>
            <a:r>
              <a:rPr lang="zh-CN" altLang="en-US" sz="2000"/>
              <a:t>进行处理并生成</a:t>
            </a:r>
            <a:r>
              <a:rPr lang="en-US" altLang="zh-CN" sz="2000"/>
              <a:t>xxx.csv</a:t>
            </a:r>
            <a:r>
              <a:rPr lang="zh-CN" altLang="en-US" sz="2000"/>
              <a:t>文件，在编写</a:t>
            </a:r>
            <a:r>
              <a:rPr lang="en-US" altLang="zh-CN" sz="2000"/>
              <a:t>pathon</a:t>
            </a:r>
            <a:r>
              <a:rPr lang="zh-CN" altLang="en-US" sz="2000"/>
              <a:t>用于生成数据图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en-US" altLang="zh-CN" sz="2000"/>
          </a:p>
        </p:txBody>
      </p:sp>
      <p:sp>
        <p:nvSpPr>
          <p:cNvPr id="10" name="文本框 9"/>
          <p:cNvSpPr txBox="1"/>
          <p:nvPr/>
        </p:nvSpPr>
        <p:spPr>
          <a:xfrm>
            <a:off x="6206490" y="4419600"/>
            <a:ext cx="5496560" cy="1816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>
                <a:sym typeface="+mn-ea"/>
              </a:rPr>
              <a:t>来源</a:t>
            </a:r>
            <a:r>
              <a:rPr lang="en-US" altLang="zh-CN" sz="2000" b="1">
                <a:sym typeface="+mn-ea"/>
              </a:rPr>
              <a:t>:</a:t>
            </a:r>
            <a:endParaRPr lang="en-US" altLang="zh-CN" sz="2000" b="1"/>
          </a:p>
          <a:p>
            <a:pPr>
              <a:lnSpc>
                <a:spcPct val="120000"/>
              </a:lnSpc>
            </a:pPr>
            <a:r>
              <a:rPr lang="zh-CN" altLang="en-US" sz="2000">
                <a:sym typeface="+mn-ea"/>
              </a:rPr>
              <a:t>原始</a:t>
            </a:r>
            <a:r>
              <a:rPr lang="en-US" altLang="zh-CN" sz="2000">
                <a:sym typeface="+mn-ea"/>
              </a:rPr>
              <a:t>pathon</a:t>
            </a:r>
            <a:r>
              <a:rPr lang="zh-CN" altLang="en-US" sz="2000">
                <a:sym typeface="+mn-ea"/>
              </a:rPr>
              <a:t>文件：</a:t>
            </a:r>
            <a:r>
              <a:rPr lang="en-US" altLang="zh-CN" sz="2000">
                <a:sym typeface="+mn-ea"/>
              </a:rPr>
              <a:t>cropgo-strawberry-test1.py</a:t>
            </a:r>
            <a:endParaRPr lang="en-US" altLang="zh-CN" sz="2000"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>
                <a:sym typeface="+mn-ea"/>
              </a:rPr>
              <a:t>数据处理：草莓数据</a:t>
            </a:r>
            <a:r>
              <a:rPr lang="en-US" altLang="zh-CN" sz="2000">
                <a:sym typeface="+mn-ea"/>
              </a:rPr>
              <a:t>1.csv</a:t>
            </a:r>
            <a:endParaRPr lang="zh-CN" altLang="en-US" sz="2000"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>
                <a:sym typeface="+mn-ea"/>
              </a:rPr>
              <a:t>创建画图</a:t>
            </a:r>
            <a:r>
              <a:rPr lang="en-US" altLang="zh-CN" sz="2000">
                <a:sym typeface="+mn-ea"/>
              </a:rPr>
              <a:t>python </a:t>
            </a:r>
            <a:r>
              <a:rPr lang="zh-CN" altLang="en-US" sz="2000">
                <a:sym typeface="+mn-ea"/>
              </a:rPr>
              <a:t>文件包：</a:t>
            </a:r>
            <a:r>
              <a:rPr lang="en-US" altLang="zh-CN" sz="2000">
                <a:sym typeface="+mn-ea"/>
              </a:rPr>
              <a:t>plot_strawberry.py</a:t>
            </a:r>
            <a:endParaRPr lang="en-US" altLang="zh-CN" sz="2000"/>
          </a:p>
          <a:p>
            <a:pPr>
              <a:lnSpc>
                <a:spcPct val="120000"/>
              </a:lnSpc>
            </a:pPr>
            <a:endParaRPr lang="zh-CN" altLang="en-US" sz="200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779510" y="4740910"/>
            <a:ext cx="30118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cursor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中运行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cropgro-strawberry-impler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的初始数据图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 descr="原始图"/>
          <p:cNvPicPr>
            <a:picLocks noChangeAspect="1"/>
          </p:cNvPicPr>
          <p:nvPr/>
        </p:nvPicPr>
        <p:blipFill>
          <a:blip r:embed="rId1"/>
          <a:srcRect l="312" t="1806" r="488" b="7945"/>
          <a:stretch>
            <a:fillRect/>
          </a:stretch>
        </p:blipFill>
        <p:spPr>
          <a:xfrm>
            <a:off x="679450" y="1364615"/>
            <a:ext cx="8100060" cy="49936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270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1960" y="608330"/>
            <a:ext cx="1125601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生成数据图的方法：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①</a:t>
            </a:r>
            <a:r>
              <a:rPr lang="en-US" altLang="zh-CN" sz="2800"/>
              <a:t>pathon</a:t>
            </a:r>
            <a:r>
              <a:rPr lang="zh-CN" altLang="en-US" sz="2800"/>
              <a:t>文件包运行后添加相关</a:t>
            </a:r>
            <a:r>
              <a:rPr lang="zh-CN" altLang="en-US" sz="2800"/>
              <a:t>软件包让</a:t>
            </a:r>
            <a:r>
              <a:rPr lang="en-US" altLang="zh-CN" sz="2800"/>
              <a:t>cursorAI</a:t>
            </a:r>
            <a:r>
              <a:rPr lang="zh-CN" altLang="en-US" sz="2800"/>
              <a:t>整理数据生成</a:t>
            </a:r>
            <a:r>
              <a:rPr lang="en-US" altLang="zh-CN" sz="2800"/>
              <a:t>xxx.csv</a:t>
            </a:r>
            <a:r>
              <a:rPr lang="zh-CN" altLang="en-US" sz="2800"/>
              <a:t>文件，并给出关键对，根据关键对让</a:t>
            </a:r>
            <a:r>
              <a:rPr lang="en-US" altLang="zh-CN" sz="2800"/>
              <a:t>AI</a:t>
            </a:r>
            <a:r>
              <a:rPr lang="zh-CN" altLang="en-US" sz="2800"/>
              <a:t>推荐合适的统计</a:t>
            </a:r>
            <a:r>
              <a:rPr lang="zh-CN" altLang="en-US" sz="2800"/>
              <a:t>图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②添加</a:t>
            </a:r>
            <a:r>
              <a:rPr lang="en-US" altLang="zh-CN" sz="2800"/>
              <a:t>.csv</a:t>
            </a:r>
            <a:r>
              <a:rPr lang="zh-CN" altLang="en-US" sz="2800"/>
              <a:t>文件，让</a:t>
            </a:r>
            <a:r>
              <a:rPr lang="en-US" altLang="zh-CN" sz="2800"/>
              <a:t>AI</a:t>
            </a:r>
            <a:r>
              <a:rPr lang="zh-CN" altLang="en-US" sz="2800"/>
              <a:t>根据需要的图生成</a:t>
            </a:r>
            <a:r>
              <a:rPr lang="en-US" altLang="zh-CN" sz="2800"/>
              <a:t>pathon</a:t>
            </a:r>
            <a:r>
              <a:rPr lang="zh-CN" altLang="en-US" sz="2800"/>
              <a:t>代码运行</a:t>
            </a:r>
            <a:r>
              <a:rPr lang="zh-CN" altLang="en-US" sz="2800"/>
              <a:t>并保存</a:t>
            </a:r>
            <a:endParaRPr lang="zh-CN" altLang="en-US" sz="2800"/>
          </a:p>
        </p:txBody>
      </p:sp>
      <p:pic>
        <p:nvPicPr>
          <p:cNvPr id="11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514985" y="3537903"/>
            <a:ext cx="5410200" cy="13049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997575" y="3599815"/>
            <a:ext cx="52165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&lt;---</a:t>
            </a:r>
            <a:r>
              <a:rPr lang="zh-CN" altLang="en-US"/>
              <a:t>文件添加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6858000"/>
            <a:chOff x="-1" y="0"/>
            <a:chExt cx="12192003" cy="6858000"/>
          </a:xfrm>
        </p:grpSpPr>
        <p:sp>
          <p:nvSpPr>
            <p:cNvPr id="5" name="等腰三角形 4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5" name="组合 24"/>
          <p:cNvGrpSpPr/>
          <p:nvPr>
            <p:custDataLst>
              <p:tags r:id="rId1"/>
            </p:custDataLst>
          </p:nvPr>
        </p:nvGrpSpPr>
        <p:grpSpPr>
          <a:xfrm>
            <a:off x="959860" y="2002937"/>
            <a:ext cx="1060704" cy="2341797"/>
            <a:chOff x="1242435" y="1477657"/>
            <a:chExt cx="1060704" cy="2341797"/>
          </a:xfrm>
        </p:grpSpPr>
        <p:sp>
          <p:nvSpPr>
            <p:cNvPr id="13" name="任意多边形: 形状 12"/>
            <p:cNvSpPr/>
            <p:nvPr>
              <p:custDataLst>
                <p:tags r:id="rId2"/>
              </p:custDataLst>
            </p:nvPr>
          </p:nvSpPr>
          <p:spPr>
            <a:xfrm>
              <a:off x="1242435" y="1477657"/>
              <a:ext cx="1060704" cy="1076469"/>
            </a:xfrm>
            <a:custGeom>
              <a:avLst/>
              <a:gdLst>
                <a:gd name="connsiteX0" fmla="*/ 183830 w 1060704"/>
                <a:gd name="connsiteY0" fmla="*/ 914400 h 1076469"/>
                <a:gd name="connsiteX1" fmla="*/ 876874 w 1060704"/>
                <a:gd name="connsiteY1" fmla="*/ 914400 h 1076469"/>
                <a:gd name="connsiteX2" fmla="*/ 853641 w 1060704"/>
                <a:gd name="connsiteY2" fmla="*/ 942558 h 1076469"/>
                <a:gd name="connsiteX3" fmla="*/ 530352 w 1060704"/>
                <a:gd name="connsiteY3" fmla="*/ 1076469 h 1076469"/>
                <a:gd name="connsiteX4" fmla="*/ 207063 w 1060704"/>
                <a:gd name="connsiteY4" fmla="*/ 942558 h 1076469"/>
                <a:gd name="connsiteX5" fmla="*/ 94745 w 1060704"/>
                <a:gd name="connsiteY5" fmla="*/ 751048 h 1076469"/>
                <a:gd name="connsiteX6" fmla="*/ 109081 w 1060704"/>
                <a:gd name="connsiteY6" fmla="*/ 797232 h 1076469"/>
                <a:gd name="connsiteX7" fmla="*/ 151235 w 1060704"/>
                <a:gd name="connsiteY7" fmla="*/ 874894 h 1076469"/>
                <a:gd name="connsiteX8" fmla="*/ 183830 w 1060704"/>
                <a:gd name="connsiteY8" fmla="*/ 914400 h 1076469"/>
                <a:gd name="connsiteX9" fmla="*/ 0 w 1060704"/>
                <a:gd name="connsiteY9" fmla="*/ 914400 h 1076469"/>
                <a:gd name="connsiteX10" fmla="*/ 965960 w 1060704"/>
                <a:gd name="connsiteY10" fmla="*/ 751048 h 1076469"/>
                <a:gd name="connsiteX11" fmla="*/ 1060704 w 1060704"/>
                <a:gd name="connsiteY11" fmla="*/ 914400 h 1076469"/>
                <a:gd name="connsiteX12" fmla="*/ 876874 w 1060704"/>
                <a:gd name="connsiteY12" fmla="*/ 914400 h 1076469"/>
                <a:gd name="connsiteX13" fmla="*/ 909470 w 1060704"/>
                <a:gd name="connsiteY13" fmla="*/ 874894 h 1076469"/>
                <a:gd name="connsiteX14" fmla="*/ 951623 w 1060704"/>
                <a:gd name="connsiteY14" fmla="*/ 797232 h 1076469"/>
                <a:gd name="connsiteX15" fmla="*/ 631330 w 1060704"/>
                <a:gd name="connsiteY15" fmla="*/ 174101 h 1076469"/>
                <a:gd name="connsiteX16" fmla="*/ 708315 w 1060704"/>
                <a:gd name="connsiteY16" fmla="*/ 197998 h 1076469"/>
                <a:gd name="connsiteX17" fmla="*/ 987552 w 1060704"/>
                <a:gd name="connsiteY17" fmla="*/ 619269 h 1076469"/>
                <a:gd name="connsiteX18" fmla="*/ 978263 w 1060704"/>
                <a:gd name="connsiteY18" fmla="*/ 711411 h 1076469"/>
                <a:gd name="connsiteX19" fmla="*/ 965960 w 1060704"/>
                <a:gd name="connsiteY19" fmla="*/ 751048 h 1076469"/>
                <a:gd name="connsiteX20" fmla="*/ 429374 w 1060704"/>
                <a:gd name="connsiteY20" fmla="*/ 174101 h 1076469"/>
                <a:gd name="connsiteX21" fmla="*/ 94745 w 1060704"/>
                <a:gd name="connsiteY21" fmla="*/ 751048 h 1076469"/>
                <a:gd name="connsiteX22" fmla="*/ 82441 w 1060704"/>
                <a:gd name="connsiteY22" fmla="*/ 711411 h 1076469"/>
                <a:gd name="connsiteX23" fmla="*/ 73152 w 1060704"/>
                <a:gd name="connsiteY23" fmla="*/ 619269 h 1076469"/>
                <a:gd name="connsiteX24" fmla="*/ 352389 w 1060704"/>
                <a:gd name="connsiteY24" fmla="*/ 197998 h 1076469"/>
                <a:gd name="connsiteX25" fmla="*/ 530352 w 1060704"/>
                <a:gd name="connsiteY25" fmla="*/ 0 h 1076469"/>
                <a:gd name="connsiteX26" fmla="*/ 631330 w 1060704"/>
                <a:gd name="connsiteY26" fmla="*/ 174101 h 1076469"/>
                <a:gd name="connsiteX27" fmla="*/ 622494 w 1060704"/>
                <a:gd name="connsiteY27" fmla="*/ 171358 h 1076469"/>
                <a:gd name="connsiteX28" fmla="*/ 530352 w 1060704"/>
                <a:gd name="connsiteY28" fmla="*/ 162069 h 1076469"/>
                <a:gd name="connsiteX29" fmla="*/ 438210 w 1060704"/>
                <a:gd name="connsiteY29" fmla="*/ 171358 h 1076469"/>
                <a:gd name="connsiteX30" fmla="*/ 429374 w 1060704"/>
                <a:gd name="connsiteY30" fmla="*/ 174101 h 107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60704" h="1076469">
                  <a:moveTo>
                    <a:pt x="183830" y="914400"/>
                  </a:moveTo>
                  <a:lnTo>
                    <a:pt x="876874" y="914400"/>
                  </a:lnTo>
                  <a:lnTo>
                    <a:pt x="853641" y="942558"/>
                  </a:lnTo>
                  <a:cubicBezTo>
                    <a:pt x="770905" y="1025295"/>
                    <a:pt x="656605" y="1076469"/>
                    <a:pt x="530352" y="1076469"/>
                  </a:cubicBezTo>
                  <a:cubicBezTo>
                    <a:pt x="404100" y="1076469"/>
                    <a:pt x="289800" y="1025295"/>
                    <a:pt x="207063" y="942558"/>
                  </a:cubicBezTo>
                  <a:close/>
                  <a:moveTo>
                    <a:pt x="94745" y="751048"/>
                  </a:moveTo>
                  <a:lnTo>
                    <a:pt x="109081" y="797232"/>
                  </a:lnTo>
                  <a:cubicBezTo>
                    <a:pt x="120649" y="824582"/>
                    <a:pt x="134802" y="850571"/>
                    <a:pt x="151235" y="874894"/>
                  </a:cubicBezTo>
                  <a:lnTo>
                    <a:pt x="183830" y="914400"/>
                  </a:lnTo>
                  <a:lnTo>
                    <a:pt x="0" y="914400"/>
                  </a:lnTo>
                  <a:close/>
                  <a:moveTo>
                    <a:pt x="965960" y="751048"/>
                  </a:moveTo>
                  <a:lnTo>
                    <a:pt x="1060704" y="914400"/>
                  </a:lnTo>
                  <a:lnTo>
                    <a:pt x="876874" y="914400"/>
                  </a:lnTo>
                  <a:lnTo>
                    <a:pt x="909470" y="874894"/>
                  </a:lnTo>
                  <a:cubicBezTo>
                    <a:pt x="925902" y="850571"/>
                    <a:pt x="940055" y="824582"/>
                    <a:pt x="951623" y="797232"/>
                  </a:cubicBezTo>
                  <a:close/>
                  <a:moveTo>
                    <a:pt x="631330" y="174101"/>
                  </a:moveTo>
                  <a:lnTo>
                    <a:pt x="708315" y="197998"/>
                  </a:lnTo>
                  <a:cubicBezTo>
                    <a:pt x="872411" y="267405"/>
                    <a:pt x="987552" y="429890"/>
                    <a:pt x="987552" y="619269"/>
                  </a:cubicBezTo>
                  <a:cubicBezTo>
                    <a:pt x="987552" y="650832"/>
                    <a:pt x="984354" y="681648"/>
                    <a:pt x="978263" y="711411"/>
                  </a:cubicBezTo>
                  <a:lnTo>
                    <a:pt x="965960" y="751048"/>
                  </a:lnTo>
                  <a:close/>
                  <a:moveTo>
                    <a:pt x="429374" y="174101"/>
                  </a:moveTo>
                  <a:lnTo>
                    <a:pt x="94745" y="751048"/>
                  </a:lnTo>
                  <a:lnTo>
                    <a:pt x="82441" y="711411"/>
                  </a:lnTo>
                  <a:cubicBezTo>
                    <a:pt x="76350" y="681648"/>
                    <a:pt x="73152" y="650832"/>
                    <a:pt x="73152" y="619269"/>
                  </a:cubicBezTo>
                  <a:cubicBezTo>
                    <a:pt x="73152" y="429890"/>
                    <a:pt x="188293" y="267405"/>
                    <a:pt x="352389" y="197998"/>
                  </a:cubicBezTo>
                  <a:close/>
                  <a:moveTo>
                    <a:pt x="530352" y="0"/>
                  </a:moveTo>
                  <a:lnTo>
                    <a:pt x="631330" y="174101"/>
                  </a:lnTo>
                  <a:lnTo>
                    <a:pt x="622494" y="171358"/>
                  </a:lnTo>
                  <a:cubicBezTo>
                    <a:pt x="592731" y="165267"/>
                    <a:pt x="561915" y="162069"/>
                    <a:pt x="530352" y="162069"/>
                  </a:cubicBezTo>
                  <a:cubicBezTo>
                    <a:pt x="498789" y="162069"/>
                    <a:pt x="467973" y="165267"/>
                    <a:pt x="438210" y="171358"/>
                  </a:cubicBezTo>
                  <a:lnTo>
                    <a:pt x="429374" y="17410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20" name="任意多边形: 形状 19"/>
            <p:cNvSpPr/>
            <p:nvPr>
              <p:custDataLst>
                <p:tags r:id="rId3"/>
              </p:custDataLst>
            </p:nvPr>
          </p:nvSpPr>
          <p:spPr>
            <a:xfrm>
              <a:off x="1242435" y="2742985"/>
              <a:ext cx="1060704" cy="1076469"/>
            </a:xfrm>
            <a:custGeom>
              <a:avLst/>
              <a:gdLst>
                <a:gd name="connsiteX0" fmla="*/ 183830 w 1060704"/>
                <a:gd name="connsiteY0" fmla="*/ 914400 h 1076469"/>
                <a:gd name="connsiteX1" fmla="*/ 876874 w 1060704"/>
                <a:gd name="connsiteY1" fmla="*/ 914400 h 1076469"/>
                <a:gd name="connsiteX2" fmla="*/ 853641 w 1060704"/>
                <a:gd name="connsiteY2" fmla="*/ 942558 h 1076469"/>
                <a:gd name="connsiteX3" fmla="*/ 530352 w 1060704"/>
                <a:gd name="connsiteY3" fmla="*/ 1076469 h 1076469"/>
                <a:gd name="connsiteX4" fmla="*/ 207063 w 1060704"/>
                <a:gd name="connsiteY4" fmla="*/ 942558 h 1076469"/>
                <a:gd name="connsiteX5" fmla="*/ 94745 w 1060704"/>
                <a:gd name="connsiteY5" fmla="*/ 751048 h 1076469"/>
                <a:gd name="connsiteX6" fmla="*/ 109081 w 1060704"/>
                <a:gd name="connsiteY6" fmla="*/ 797232 h 1076469"/>
                <a:gd name="connsiteX7" fmla="*/ 151235 w 1060704"/>
                <a:gd name="connsiteY7" fmla="*/ 874894 h 1076469"/>
                <a:gd name="connsiteX8" fmla="*/ 183830 w 1060704"/>
                <a:gd name="connsiteY8" fmla="*/ 914400 h 1076469"/>
                <a:gd name="connsiteX9" fmla="*/ 0 w 1060704"/>
                <a:gd name="connsiteY9" fmla="*/ 914400 h 1076469"/>
                <a:gd name="connsiteX10" fmla="*/ 965960 w 1060704"/>
                <a:gd name="connsiteY10" fmla="*/ 751048 h 1076469"/>
                <a:gd name="connsiteX11" fmla="*/ 1060704 w 1060704"/>
                <a:gd name="connsiteY11" fmla="*/ 914400 h 1076469"/>
                <a:gd name="connsiteX12" fmla="*/ 876874 w 1060704"/>
                <a:gd name="connsiteY12" fmla="*/ 914400 h 1076469"/>
                <a:gd name="connsiteX13" fmla="*/ 909470 w 1060704"/>
                <a:gd name="connsiteY13" fmla="*/ 874894 h 1076469"/>
                <a:gd name="connsiteX14" fmla="*/ 951623 w 1060704"/>
                <a:gd name="connsiteY14" fmla="*/ 797232 h 1076469"/>
                <a:gd name="connsiteX15" fmla="*/ 631330 w 1060704"/>
                <a:gd name="connsiteY15" fmla="*/ 174101 h 1076469"/>
                <a:gd name="connsiteX16" fmla="*/ 708315 w 1060704"/>
                <a:gd name="connsiteY16" fmla="*/ 197998 h 1076469"/>
                <a:gd name="connsiteX17" fmla="*/ 987552 w 1060704"/>
                <a:gd name="connsiteY17" fmla="*/ 619269 h 1076469"/>
                <a:gd name="connsiteX18" fmla="*/ 978263 w 1060704"/>
                <a:gd name="connsiteY18" fmla="*/ 711411 h 1076469"/>
                <a:gd name="connsiteX19" fmla="*/ 965960 w 1060704"/>
                <a:gd name="connsiteY19" fmla="*/ 751048 h 1076469"/>
                <a:gd name="connsiteX20" fmla="*/ 429374 w 1060704"/>
                <a:gd name="connsiteY20" fmla="*/ 174101 h 1076469"/>
                <a:gd name="connsiteX21" fmla="*/ 94745 w 1060704"/>
                <a:gd name="connsiteY21" fmla="*/ 751048 h 1076469"/>
                <a:gd name="connsiteX22" fmla="*/ 82441 w 1060704"/>
                <a:gd name="connsiteY22" fmla="*/ 711411 h 1076469"/>
                <a:gd name="connsiteX23" fmla="*/ 73152 w 1060704"/>
                <a:gd name="connsiteY23" fmla="*/ 619269 h 1076469"/>
                <a:gd name="connsiteX24" fmla="*/ 352389 w 1060704"/>
                <a:gd name="connsiteY24" fmla="*/ 197998 h 1076469"/>
                <a:gd name="connsiteX25" fmla="*/ 530352 w 1060704"/>
                <a:gd name="connsiteY25" fmla="*/ 0 h 1076469"/>
                <a:gd name="connsiteX26" fmla="*/ 631330 w 1060704"/>
                <a:gd name="connsiteY26" fmla="*/ 174101 h 1076469"/>
                <a:gd name="connsiteX27" fmla="*/ 622494 w 1060704"/>
                <a:gd name="connsiteY27" fmla="*/ 171358 h 1076469"/>
                <a:gd name="connsiteX28" fmla="*/ 530352 w 1060704"/>
                <a:gd name="connsiteY28" fmla="*/ 162069 h 1076469"/>
                <a:gd name="connsiteX29" fmla="*/ 438210 w 1060704"/>
                <a:gd name="connsiteY29" fmla="*/ 171358 h 1076469"/>
                <a:gd name="connsiteX30" fmla="*/ 429374 w 1060704"/>
                <a:gd name="connsiteY30" fmla="*/ 174101 h 107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60704" h="1076469">
                  <a:moveTo>
                    <a:pt x="183830" y="914400"/>
                  </a:moveTo>
                  <a:lnTo>
                    <a:pt x="876874" y="914400"/>
                  </a:lnTo>
                  <a:lnTo>
                    <a:pt x="853641" y="942558"/>
                  </a:lnTo>
                  <a:cubicBezTo>
                    <a:pt x="770905" y="1025295"/>
                    <a:pt x="656605" y="1076469"/>
                    <a:pt x="530352" y="1076469"/>
                  </a:cubicBezTo>
                  <a:cubicBezTo>
                    <a:pt x="404100" y="1076469"/>
                    <a:pt x="289800" y="1025295"/>
                    <a:pt x="207063" y="942558"/>
                  </a:cubicBezTo>
                  <a:close/>
                  <a:moveTo>
                    <a:pt x="94745" y="751048"/>
                  </a:moveTo>
                  <a:lnTo>
                    <a:pt x="109081" y="797232"/>
                  </a:lnTo>
                  <a:cubicBezTo>
                    <a:pt x="120649" y="824582"/>
                    <a:pt x="134802" y="850571"/>
                    <a:pt x="151235" y="874894"/>
                  </a:cubicBezTo>
                  <a:lnTo>
                    <a:pt x="183830" y="914400"/>
                  </a:lnTo>
                  <a:lnTo>
                    <a:pt x="0" y="914400"/>
                  </a:lnTo>
                  <a:close/>
                  <a:moveTo>
                    <a:pt x="965960" y="751048"/>
                  </a:moveTo>
                  <a:lnTo>
                    <a:pt x="1060704" y="914400"/>
                  </a:lnTo>
                  <a:lnTo>
                    <a:pt x="876874" y="914400"/>
                  </a:lnTo>
                  <a:lnTo>
                    <a:pt x="909470" y="874894"/>
                  </a:lnTo>
                  <a:cubicBezTo>
                    <a:pt x="925902" y="850571"/>
                    <a:pt x="940055" y="824582"/>
                    <a:pt x="951623" y="797232"/>
                  </a:cubicBezTo>
                  <a:close/>
                  <a:moveTo>
                    <a:pt x="631330" y="174101"/>
                  </a:moveTo>
                  <a:lnTo>
                    <a:pt x="708315" y="197998"/>
                  </a:lnTo>
                  <a:cubicBezTo>
                    <a:pt x="872411" y="267405"/>
                    <a:pt x="987552" y="429890"/>
                    <a:pt x="987552" y="619269"/>
                  </a:cubicBezTo>
                  <a:cubicBezTo>
                    <a:pt x="987552" y="650832"/>
                    <a:pt x="984354" y="681648"/>
                    <a:pt x="978263" y="711411"/>
                  </a:cubicBezTo>
                  <a:lnTo>
                    <a:pt x="965960" y="751048"/>
                  </a:lnTo>
                  <a:close/>
                  <a:moveTo>
                    <a:pt x="429374" y="174101"/>
                  </a:moveTo>
                  <a:lnTo>
                    <a:pt x="94745" y="751048"/>
                  </a:lnTo>
                  <a:lnTo>
                    <a:pt x="82441" y="711411"/>
                  </a:lnTo>
                  <a:cubicBezTo>
                    <a:pt x="76350" y="681648"/>
                    <a:pt x="73152" y="650832"/>
                    <a:pt x="73152" y="619269"/>
                  </a:cubicBezTo>
                  <a:cubicBezTo>
                    <a:pt x="73152" y="429890"/>
                    <a:pt x="188293" y="267405"/>
                    <a:pt x="352389" y="197998"/>
                  </a:cubicBezTo>
                  <a:close/>
                  <a:moveTo>
                    <a:pt x="530352" y="0"/>
                  </a:moveTo>
                  <a:lnTo>
                    <a:pt x="631330" y="174101"/>
                  </a:lnTo>
                  <a:lnTo>
                    <a:pt x="622494" y="171358"/>
                  </a:lnTo>
                  <a:cubicBezTo>
                    <a:pt x="592731" y="165267"/>
                    <a:pt x="561915" y="162069"/>
                    <a:pt x="530352" y="162069"/>
                  </a:cubicBezTo>
                  <a:cubicBezTo>
                    <a:pt x="498789" y="162069"/>
                    <a:pt x="467973" y="165267"/>
                    <a:pt x="438210" y="171358"/>
                  </a:cubicBezTo>
                  <a:lnTo>
                    <a:pt x="429374" y="17410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4"/>
            </p:custDataLst>
          </p:nvPr>
        </p:nvGrpSpPr>
        <p:grpSpPr>
          <a:xfrm>
            <a:off x="2368416" y="1931009"/>
            <a:ext cx="3929474" cy="3072285"/>
            <a:chOff x="2368416" y="1619724"/>
            <a:chExt cx="3929474" cy="3072285"/>
          </a:xfrm>
        </p:grpSpPr>
        <p:sp>
          <p:nvSpPr>
            <p:cNvPr id="22" name="文本框 21"/>
            <p:cNvSpPr txBox="1"/>
            <p:nvPr>
              <p:custDataLst>
                <p:tags r:id="rId5"/>
              </p:custDataLst>
            </p:nvPr>
          </p:nvSpPr>
          <p:spPr>
            <a:xfrm>
              <a:off x="2368416" y="1619724"/>
              <a:ext cx="392947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  <a:defRPr/>
              </a:pPr>
              <a:endParaRPr lang="zh-CN" altLang="en-US" sz="160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6"/>
              </p:custDataLst>
            </p:nvPr>
          </p:nvSpPr>
          <p:spPr>
            <a:xfrm>
              <a:off x="2368416" y="3038545"/>
              <a:ext cx="392947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  <a:defRPr/>
              </a:pPr>
              <a:endParaRPr lang="zh-CN" altLang="en-US" sz="160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7"/>
              </p:custDataLst>
            </p:nvPr>
          </p:nvSpPr>
          <p:spPr>
            <a:xfrm>
              <a:off x="2368416" y="4231634"/>
              <a:ext cx="392947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  <a:defRPr/>
              </a:pPr>
              <a:endParaRPr lang="zh-CN" altLang="en-US" sz="160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988259" y="1941986"/>
            <a:ext cx="4320139" cy="2970377"/>
            <a:chOff x="6509469" y="2096926"/>
            <a:chExt cx="4320139" cy="2970377"/>
          </a:xfrm>
        </p:grpSpPr>
        <p:sp>
          <p:nvSpPr>
            <p:cNvPr id="19" name="矩形 18"/>
            <p:cNvSpPr/>
            <p:nvPr/>
          </p:nvSpPr>
          <p:spPr>
            <a:xfrm>
              <a:off x="6854549" y="2412057"/>
              <a:ext cx="3975059" cy="265524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pic>
          <p:nvPicPr>
            <p:cNvPr id="15362" name="Picture 2" descr="图书馆, 图书, 货架, 学生, 学校, 学习, 棕色书, 棕色的学校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509469" y="2096926"/>
              <a:ext cx="3975059" cy="26552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组合 36"/>
          <p:cNvGrpSpPr/>
          <p:nvPr/>
        </p:nvGrpSpPr>
        <p:grpSpPr>
          <a:xfrm>
            <a:off x="473075" y="516255"/>
            <a:ext cx="1983105" cy="735330"/>
            <a:chOff x="472884" y="516324"/>
            <a:chExt cx="3156064" cy="735633"/>
          </a:xfrm>
        </p:grpSpPr>
        <p:grpSp>
          <p:nvGrpSpPr>
            <p:cNvPr id="38" name="组合 37"/>
            <p:cNvGrpSpPr/>
            <p:nvPr/>
          </p:nvGrpSpPr>
          <p:grpSpPr>
            <a:xfrm>
              <a:off x="472884" y="516324"/>
              <a:ext cx="583659" cy="466928"/>
              <a:chOff x="2937753" y="661481"/>
              <a:chExt cx="583659" cy="466928"/>
            </a:xfrm>
          </p:grpSpPr>
          <p:cxnSp>
            <p:nvCxnSpPr>
              <p:cNvPr id="43" name="直接连接符 42"/>
              <p:cNvCxnSpPr/>
              <p:nvPr/>
            </p:nvCxnSpPr>
            <p:spPr>
              <a:xfrm flipH="1">
                <a:off x="3103123" y="661481"/>
                <a:ext cx="0" cy="466928"/>
              </a:xfrm>
              <a:prstGeom prst="line">
                <a:avLst/>
              </a:prstGeom>
              <a:ln w="190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 flipH="1">
                <a:off x="2937753" y="802434"/>
                <a:ext cx="583659" cy="0"/>
              </a:xfrm>
              <a:prstGeom prst="line">
                <a:avLst/>
              </a:prstGeom>
              <a:ln w="190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组合 38"/>
            <p:cNvGrpSpPr/>
            <p:nvPr/>
          </p:nvGrpSpPr>
          <p:grpSpPr>
            <a:xfrm rot="10800000">
              <a:off x="3045289" y="785029"/>
              <a:ext cx="583659" cy="466928"/>
              <a:chOff x="2937753" y="661481"/>
              <a:chExt cx="583659" cy="466928"/>
            </a:xfrm>
          </p:grpSpPr>
          <p:cxnSp>
            <p:nvCxnSpPr>
              <p:cNvPr id="41" name="直接连接符 40"/>
              <p:cNvCxnSpPr/>
              <p:nvPr/>
            </p:nvCxnSpPr>
            <p:spPr>
              <a:xfrm flipH="1">
                <a:off x="3103123" y="661481"/>
                <a:ext cx="0" cy="466928"/>
              </a:xfrm>
              <a:prstGeom prst="line">
                <a:avLst/>
              </a:prstGeom>
              <a:ln w="190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/>
            </p:nvCxnSpPr>
            <p:spPr>
              <a:xfrm flipH="1">
                <a:off x="2937753" y="802434"/>
                <a:ext cx="583659" cy="0"/>
              </a:xfrm>
              <a:prstGeom prst="line">
                <a:avLst/>
              </a:prstGeom>
              <a:ln w="190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文本框 11"/>
            <p:cNvSpPr txBox="1"/>
            <p:nvPr/>
          </p:nvSpPr>
          <p:spPr>
            <a:xfrm>
              <a:off x="638254" y="653308"/>
              <a:ext cx="2825324" cy="52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zh-CN" altLang="en-US" sz="2800" b="1">
                  <a:solidFill>
                    <a:schemeClr val="accent5">
                      <a:lumMod val="50000"/>
                    </a:schemeClr>
                  </a:solidFill>
                  <a:latin typeface="汉仪大宋简" panose="02010609000101010101" pitchFamily="49" charset="-122"/>
                  <a:ea typeface="汉仪大宋简" panose="02010609000101010101" pitchFamily="49" charset="-122"/>
                  <a:cs typeface="思源黑体 CN Light" panose="020B0300000000000000" pitchFamily="34" charset="-122"/>
                </a:rPr>
                <a:t>小结</a:t>
              </a:r>
              <a:endParaRPr kumimoji="1" lang="zh-CN" altLang="en-US" sz="2800" b="1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pic>
        <p:nvPicPr>
          <p:cNvPr id="10" name="图片 9" descr="343435383135323b333635393131353bcec4b5b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271270" y="2441575"/>
            <a:ext cx="438150" cy="438150"/>
          </a:xfrm>
          <a:prstGeom prst="rect">
            <a:avLst/>
          </a:prstGeom>
        </p:spPr>
      </p:pic>
      <p:pic>
        <p:nvPicPr>
          <p:cNvPr id="11" name="图片 10" descr="343435383135323b333635393131353bcec4b5b5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271270" y="3691890"/>
            <a:ext cx="438150" cy="438150"/>
          </a:xfrm>
          <a:prstGeom prst="rect">
            <a:avLst/>
          </a:prstGeom>
        </p:spPr>
      </p:pic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2085975" y="1931035"/>
            <a:ext cx="4009390" cy="13074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zh-CN" sz="2000">
                <a:sym typeface="+mn-ea"/>
              </a:rPr>
              <a:t>cropgo-strawberry-test1.py</a:t>
            </a:r>
            <a:r>
              <a:rPr lang="zh-CN" altLang="en-US" sz="2000">
                <a:sym typeface="+mn-ea"/>
              </a:rPr>
              <a:t>运行时出现报错</a:t>
            </a:r>
            <a:endParaRPr lang="zh-CN" altLang="en-US" sz="2000"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zh-CN" altLang="en-US" sz="2000">
                <a:sym typeface="+mn-ea"/>
              </a:rPr>
              <a:t>报错原因：未激活虚拟环境并安装相关的绘图、加速代码的工具</a:t>
            </a:r>
            <a:endParaRPr lang="zh-CN" altLang="en-US" sz="2000"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3"/>
            </p:custDataLst>
          </p:nvPr>
        </p:nvSpPr>
        <p:spPr>
          <a:xfrm>
            <a:off x="2085975" y="3591560"/>
            <a:ext cx="3763645" cy="2388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/>
              <a:t>添加</a:t>
            </a:r>
            <a:r>
              <a:rPr lang="en-US" altLang="zh-CN" sz="2000"/>
              <a:t>python</a:t>
            </a:r>
            <a:r>
              <a:rPr lang="zh-CN" altLang="en-US" sz="2000"/>
              <a:t>到环境变量，并安装</a:t>
            </a:r>
            <a:r>
              <a:rPr lang="en-US" altLang="zh-CN" sz="2000"/>
              <a:t>pandas</a:t>
            </a:r>
            <a:r>
              <a:rPr lang="zh-CN" altLang="en-US" sz="2000"/>
              <a:t>库，接着激活虚拟境</a:t>
            </a:r>
            <a:r>
              <a:rPr lang="en-US" altLang="zh-CN" sz="2000"/>
              <a:t>.venv</a:t>
            </a:r>
            <a:r>
              <a:rPr lang="zh-CN" altLang="en-US" sz="2000"/>
              <a:t>，</a:t>
            </a:r>
            <a:r>
              <a:rPr lang="en-US" altLang="zh-CN" sz="2000"/>
              <a:t> </a:t>
            </a:r>
            <a:r>
              <a:rPr lang="zh-CN" altLang="en-US" sz="2000"/>
              <a:t>在这个环境里面安装</a:t>
            </a:r>
            <a:r>
              <a:rPr lang="en-US" altLang="zh-CN" sz="2000"/>
              <a:t>numpy</a:t>
            </a:r>
            <a:r>
              <a:rPr lang="zh-CN" altLang="en-US" sz="2000"/>
              <a:t>和</a:t>
            </a:r>
            <a:r>
              <a:rPr lang="en-US" altLang="zh-CN" sz="2000"/>
              <a:t>matplotlib</a:t>
            </a:r>
            <a:r>
              <a:rPr lang="zh-CN" altLang="en-US" sz="2000"/>
              <a:t>库</a:t>
            </a:r>
            <a:endParaRPr lang="zh-CN" altLang="en-US" sz="2000"/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0" y="426720"/>
            <a:ext cx="12192000" cy="6431280"/>
            <a:chOff x="0" y="426425"/>
            <a:chExt cx="12192000" cy="6431574"/>
          </a:xfrm>
        </p:grpSpPr>
        <p:sp>
          <p:nvSpPr>
            <p:cNvPr id="4" name="矩形 3"/>
            <p:cNvSpPr/>
            <p:nvPr/>
          </p:nvSpPr>
          <p:spPr>
            <a:xfrm>
              <a:off x="0" y="4095344"/>
              <a:ext cx="12192000" cy="2762655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308860" y="1387475"/>
            <a:ext cx="7216140" cy="3630295"/>
            <a:chOff x="2666999" y="1387209"/>
            <a:chExt cx="6858000" cy="3630283"/>
          </a:xfrm>
        </p:grpSpPr>
        <p:sp>
          <p:nvSpPr>
            <p:cNvPr id="12" name="矩形: 圆角 11"/>
            <p:cNvSpPr/>
            <p:nvPr/>
          </p:nvSpPr>
          <p:spPr>
            <a:xfrm>
              <a:off x="2666999" y="1387209"/>
              <a:ext cx="6858000" cy="3630283"/>
            </a:xfrm>
            <a:prstGeom prst="roundRect">
              <a:avLst/>
            </a:prstGeom>
            <a:noFill/>
            <a:ln w="381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0" name="文本框 11"/>
            <p:cNvSpPr txBox="1"/>
            <p:nvPr/>
          </p:nvSpPr>
          <p:spPr>
            <a:xfrm>
              <a:off x="2971268" y="2919897"/>
              <a:ext cx="6415923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sz="4800" b="1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11" name="文本框 16"/>
            <p:cNvSpPr txBox="1"/>
            <p:nvPr/>
          </p:nvSpPr>
          <p:spPr>
            <a:xfrm>
              <a:off x="2971268" y="3726012"/>
              <a:ext cx="6415923" cy="3682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思源黑体 CN Light" panose="020B0300000000000000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538095" y="909955"/>
            <a:ext cx="2162175" cy="1183821"/>
            <a:chOff x="3907124" y="1987372"/>
            <a:chExt cx="1066800" cy="914400"/>
          </a:xfrm>
        </p:grpSpPr>
        <p:sp>
          <p:nvSpPr>
            <p:cNvPr id="5" name="矩形 4"/>
            <p:cNvSpPr/>
            <p:nvPr/>
          </p:nvSpPr>
          <p:spPr>
            <a:xfrm>
              <a:off x="3907124" y="1987372"/>
              <a:ext cx="914400" cy="91440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059390" y="2139912"/>
              <a:ext cx="914534" cy="528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>
                <a:solidFill>
                  <a:schemeClr val="accent5">
                    <a:lumMod val="50000"/>
                  </a:schemeClr>
                </a:solidFill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55950" y="1201420"/>
            <a:ext cx="1363980" cy="5524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感想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248660" y="2093595"/>
            <a:ext cx="5661025" cy="2311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/>
              <a:t>在数据科学和数据分析工作中，合理配置开发环境是开展工作的基础</a:t>
            </a:r>
            <a:r>
              <a:rPr lang="en-US" altLang="zh-CN" sz="2400"/>
              <a:t>,</a:t>
            </a:r>
            <a:r>
              <a:rPr lang="zh-CN" altLang="en-US" sz="2400"/>
              <a:t>，要先确保</a:t>
            </a:r>
            <a:r>
              <a:rPr lang="en-US" altLang="zh-CN" sz="2400"/>
              <a:t>Python</a:t>
            </a:r>
            <a:r>
              <a:rPr lang="zh-CN" altLang="en-US" sz="2400"/>
              <a:t>已正确添加到系统环境变量中。环境变量配置是</a:t>
            </a:r>
            <a:r>
              <a:rPr lang="en-US" altLang="zh-CN" sz="2400"/>
              <a:t>Python</a:t>
            </a:r>
            <a:r>
              <a:rPr lang="zh-CN" altLang="en-US" sz="2400"/>
              <a:t>开发的</a:t>
            </a:r>
            <a:r>
              <a:rPr lang="en-US" altLang="zh-CN" sz="2400"/>
              <a:t>"</a:t>
            </a:r>
            <a:r>
              <a:rPr lang="zh-CN" altLang="en-US" sz="2400"/>
              <a:t>基础设施</a:t>
            </a:r>
            <a:r>
              <a:rPr lang="en-US" altLang="zh-CN" sz="2400"/>
              <a:t>",</a:t>
            </a:r>
            <a:r>
              <a:rPr lang="zh-CN" altLang="en-US" sz="2400"/>
              <a:t>虚拟环境是隔离项目依赖的重要工具，避免不同项目间的库版本冲突</a:t>
            </a:r>
            <a:endParaRPr lang="zh-CN" altLang="en-US" sz="2400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2230" y="-158115"/>
            <a:ext cx="12192000" cy="6858000"/>
            <a:chOff x="-1" y="0"/>
            <a:chExt cx="12192003" cy="6858000"/>
          </a:xfrm>
        </p:grpSpPr>
        <p:sp>
          <p:nvSpPr>
            <p:cNvPr id="3" name="等腰三角形 2"/>
            <p:cNvSpPr/>
            <p:nvPr/>
          </p:nvSpPr>
          <p:spPr>
            <a:xfrm>
              <a:off x="0" y="4628011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4" name="等腰三角形 3"/>
            <p:cNvSpPr/>
            <p:nvPr/>
          </p:nvSpPr>
          <p:spPr>
            <a:xfrm rot="5400000">
              <a:off x="0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9962013" y="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>
              <a:off x="9962014" y="4628010"/>
              <a:ext cx="2229987" cy="2229989"/>
            </a:xfrm>
            <a:prstGeom prst="triangle">
              <a:avLst>
                <a:gd name="adj" fmla="val 0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38234" y="426425"/>
              <a:ext cx="11515531" cy="60051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5">
                  <a:lumMod val="5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汉仪大宋简" panose="02010609000101010101" pitchFamily="49" charset="-122"/>
                <a:ea typeface="汉仪大宋简" panose="02010609000101010101" pitchFamily="49" charset="-122"/>
                <a:cs typeface="思源黑体 CN Light" panose="020B0300000000000000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79450" y="4950460"/>
            <a:ext cx="6089650" cy="13239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/>
              <a:t>                               </a:t>
            </a:r>
            <a:endParaRPr lang="zh-CN" altLang="en-US"/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76225" y="345440"/>
            <a:ext cx="115150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    </a:t>
            </a:r>
            <a:r>
              <a:rPr lang="en-US" altLang="zh-CN" sz="2000" b="1"/>
              <a:t>Pandas </a:t>
            </a:r>
            <a:r>
              <a:rPr lang="zh-CN" altLang="en-US"/>
              <a:t>是</a:t>
            </a:r>
            <a:r>
              <a:rPr lang="en-US" altLang="zh-CN"/>
              <a:t> Python </a:t>
            </a:r>
            <a:r>
              <a:rPr lang="zh-CN" altLang="en-US"/>
              <a:t>中最流行的数据分析库，专门用于高效处理和分析结构化数据（如表格数据）。它的核心作用是提供快速、灵活且易于使用的数据结构（如</a:t>
            </a:r>
            <a:r>
              <a:rPr lang="en-US" altLang="zh-CN"/>
              <a:t> DataFrame </a:t>
            </a:r>
            <a:r>
              <a:rPr lang="zh-CN" altLang="en-US"/>
              <a:t>和</a:t>
            </a:r>
            <a:r>
              <a:rPr lang="en-US" altLang="zh-CN"/>
              <a:t> Series</a:t>
            </a:r>
            <a:r>
              <a:rPr lang="zh-CN" altLang="en-US"/>
              <a:t>），使数据清洗、转换、统计和可视化变得更加简单。</a:t>
            </a:r>
            <a:endParaRPr lang="zh-CN" altLang="en-US"/>
          </a:p>
          <a:p>
            <a:r>
              <a:rPr lang="en-US" altLang="zh-CN"/>
              <a:t>    </a:t>
            </a:r>
            <a:endParaRPr lang="en-US" altLang="zh-CN"/>
          </a:p>
          <a:p>
            <a:r>
              <a:rPr lang="en-US" altLang="zh-CN"/>
              <a:t>   </a:t>
            </a:r>
            <a:r>
              <a:rPr lang="en-US" altLang="zh-CN" sz="2000" b="1"/>
              <a:t>Matplotlib</a:t>
            </a:r>
            <a:r>
              <a:rPr lang="en-US" altLang="zh-CN" b="1"/>
              <a:t> </a:t>
            </a:r>
            <a:r>
              <a:rPr lang="zh-CN" altLang="en-US"/>
              <a:t>是</a:t>
            </a:r>
            <a:r>
              <a:rPr lang="en-US" altLang="zh-CN"/>
              <a:t> Python </a:t>
            </a:r>
            <a:r>
              <a:rPr lang="zh-CN" altLang="en-US"/>
              <a:t>中最基础、最广泛使用的数据可视化库，主要用于创建高质量的静态、交互式和动态图表。它的核心作用是将数据转换为直观的图形，帮助用户理解数据分布、趋势和关系。</a:t>
            </a:r>
            <a:endParaRPr lang="zh-CN" altLang="en-US"/>
          </a:p>
          <a:p>
            <a:r>
              <a:rPr lang="en-US" altLang="zh-CN"/>
              <a:t>   </a:t>
            </a:r>
            <a:endParaRPr lang="en-US" altLang="zh-CN"/>
          </a:p>
          <a:p>
            <a:r>
              <a:rPr lang="en-US" altLang="zh-CN"/>
              <a:t>   </a:t>
            </a:r>
            <a:r>
              <a:rPr lang="en-US" altLang="zh-CN" sz="2000" b="1"/>
              <a:t> plotly</a:t>
            </a:r>
            <a:r>
              <a:rPr lang="zh-CN" altLang="en-US"/>
              <a:t>库的主要作用是创建交互式、高质量的数据可视化图表。</a:t>
            </a:r>
            <a:r>
              <a:rPr lang="en-US" altLang="zh-CN"/>
              <a:t>plotly</a:t>
            </a:r>
            <a:r>
              <a:rPr lang="zh-CN" altLang="en-US"/>
              <a:t>是一个功能强大的开源可视化工具，支持多种图表类型，并具有丰富的交互功能。</a:t>
            </a:r>
            <a:endParaRPr lang="zh-CN" altLang="en-US"/>
          </a:p>
        </p:txBody>
      </p:sp>
      <p:pic>
        <p:nvPicPr>
          <p:cNvPr id="9" name="图片 8"/>
          <p:cNvPicPr/>
          <p:nvPr/>
        </p:nvPicPr>
        <p:blipFill>
          <a:blip r:embed="rId1"/>
          <a:stretch>
            <a:fillRect/>
          </a:stretch>
        </p:blipFill>
        <p:spPr>
          <a:xfrm>
            <a:off x="5178425" y="2651125"/>
            <a:ext cx="6176645" cy="3550285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10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11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2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3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4.xml><?xml version="1.0" encoding="utf-8"?>
<p:tagLst xmlns:p="http://schemas.openxmlformats.org/presentationml/2006/main">
  <p:tag name="KSO_WM_DIAGRAM_VIRTUALLY_FRAME" val="{&quot;height&quot;:284.0255905511811,&quot;left&quot;:97.82952755905511,&quot;top&quot;:140.8615748031496,&quot;width&quot;:398.06732283464567}"/>
</p:tagLst>
</file>

<file path=ppt/tags/tag5.xml><?xml version="1.0" encoding="utf-8"?>
<p:tagLst xmlns:p="http://schemas.openxmlformats.org/presentationml/2006/main">
  <p:tag name="KSO_WM_DIAGRAM_VIRTUALLY_FRAME" val="{&quot;height&quot;:284.0255905511811,&quot;left&quot;:97.82952755905511,&quot;top&quot;:140.8615748031496,&quot;width&quot;:398.06732283464567}"/>
</p:tagLst>
</file>

<file path=ppt/tags/tag6.xml><?xml version="1.0" encoding="utf-8"?>
<p:tagLst xmlns:p="http://schemas.openxmlformats.org/presentationml/2006/main">
  <p:tag name="KSO_WM_DIAGRAM_VIRTUALLY_FRAME" val="{&quot;height&quot;:284.0255905511811,&quot;left&quot;:97.82952755905511,&quot;top&quot;:140.8615748031496,&quot;width&quot;:398.06732283464567}"/>
</p:tagLst>
</file>

<file path=ppt/tags/tag7.xml><?xml version="1.0" encoding="utf-8"?>
<p:tagLst xmlns:p="http://schemas.openxmlformats.org/presentationml/2006/main">
  <p:tag name="KSO_WM_DIAGRAM_VIRTUALLY_FRAME" val="{&quot;height&quot;:284.0255905511811,&quot;left&quot;:97.82952755905511,&quot;top&quot;:140.8615748031496,&quot;width&quot;:398.06732283464567}"/>
</p:tagLst>
</file>

<file path=ppt/tags/tag8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ags/tag9.xml><?xml version="1.0" encoding="utf-8"?>
<p:tagLst xmlns:p="http://schemas.openxmlformats.org/presentationml/2006/main">
  <p:tag name="KSO_WM_DIAGRAM_VIRTUALLY_FRAME" val="{&quot;height&quot;:293.3871653543307,&quot;left&quot;:75.57952755905512,&quot;top&quot;:152.05,&quot;width&quot;:404.37047244094487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Light"/>
        <a:font script="Hebr" typeface="思源黑体 CN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Light"/>
        <a:font script="Hebr" typeface="思源黑体 CN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Bold"/>
        <a:ea typeface="思源黑体 CN Bold"/>
        <a:cs typeface="Arial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Light"/>
        <a:font script="Hebr" typeface="思源黑体 CN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2247</Words>
  <Application>WPS 演示</Application>
  <PresentationFormat>宽屏</PresentationFormat>
  <Paragraphs>143</Paragraphs>
  <Slides>17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8</vt:i4>
      </vt:variant>
      <vt:variant>
        <vt:lpstr>幻灯片标题</vt:lpstr>
      </vt:variant>
      <vt:variant>
        <vt:i4>17</vt:i4>
      </vt:variant>
    </vt:vector>
  </HeadingPairs>
  <TitlesOfParts>
    <vt:vector size="37" baseType="lpstr">
      <vt:lpstr>Arial</vt:lpstr>
      <vt:lpstr>宋体</vt:lpstr>
      <vt:lpstr>Wingdings</vt:lpstr>
      <vt:lpstr>汉仪大宋简</vt:lpstr>
      <vt:lpstr>微软雅黑</vt:lpstr>
      <vt:lpstr>Wingdings</vt:lpstr>
      <vt:lpstr>Arial</vt:lpstr>
      <vt:lpstr>思源黑体 CN Light</vt:lpstr>
      <vt:lpstr>思源黑体 CN Bold</vt:lpstr>
      <vt:lpstr>黑体</vt:lpstr>
      <vt:lpstr>Arial Unicode MS</vt:lpstr>
      <vt:lpstr>第一PPT，www.1ppt.com</vt:lpstr>
      <vt:lpstr>Package</vt:lpstr>
      <vt:lpstr>Package</vt:lpstr>
      <vt:lpstr>Package</vt:lpstr>
      <vt:lpstr>Package</vt:lpstr>
      <vt:lpstr>Package</vt:lpstr>
      <vt:lpstr>Package</vt:lpstr>
      <vt:lpstr>Package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 BAI</dc:creator>
  <cp:lastModifiedBy>shijin</cp:lastModifiedBy>
  <cp:revision>12</cp:revision>
  <cp:lastPrinted>2025-05-01T02:26:00Z</cp:lastPrinted>
  <dcterms:created xsi:type="dcterms:W3CDTF">2025-05-01T02:26:00Z</dcterms:created>
  <dcterms:modified xsi:type="dcterms:W3CDTF">2025-06-26T06:12:16Z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EC1C12D94D8044FEAE1159B1986CD047</vt:lpwstr>
  </property>
  <property fmtid="{D5CDD505-2E9C-101B-9397-08002B2CF9AE}" pid="3" name="KSOProductBuildVer">
    <vt:lpwstr>2052-12.1.0.21541</vt:lpwstr>
  </property>
  <property fmtid="{D5CDD505-2E9C-101B-9397-08002B2CF9AE}" pid="4" name="KSOTemplateUUID">
    <vt:lpwstr>v1.0_mb_HRalhBLZwoHgjxKMFF+4Cg==</vt:lpwstr>
  </property>
</Properties>
</file>